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6"/>
  </p:notesMasterIdLst>
  <p:handoutMasterIdLst>
    <p:handoutMasterId r:id="rId7"/>
  </p:handoutMasterIdLst>
  <p:sldIdLst>
    <p:sldId id="350" r:id="rId2"/>
    <p:sldId id="392" r:id="rId3"/>
    <p:sldId id="393" r:id="rId4"/>
    <p:sldId id="400" r:id="rId5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DF1"/>
    <a:srgbClr val="EEF2FB"/>
    <a:srgbClr val="F8F9FD"/>
    <a:srgbClr val="FFBD59"/>
    <a:srgbClr val="D355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90" autoAdjust="0"/>
    <p:restoredTop sz="89591" autoAdjust="0"/>
  </p:normalViewPr>
  <p:slideViewPr>
    <p:cSldViewPr snapToGrid="0">
      <p:cViewPr varScale="1">
        <p:scale>
          <a:sx n="102" d="100"/>
          <a:sy n="102" d="100"/>
        </p:scale>
        <p:origin x="11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4126CB1-007B-465E-91E9-F50579789F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47D8AD-99C2-4874-8B58-009172227B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3" y="1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3CF2A5B8-FA6C-47CE-9F44-31D5C0060A54}" type="datetimeFigureOut">
              <a:rPr lang="fr-FR" smtClean="0"/>
              <a:t>31/01/2023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930DCB-E90A-4CF6-A74E-945B93E74A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56564D-CE8F-4DA4-83C8-52FE0EC93C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6DD50D53-B0F8-4D96-B0BB-12136E80D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6791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3" y="1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76BB83A4-485A-41FC-AE00-1E9A6B0A7514}" type="datetimeFigureOut">
              <a:rPr lang="fr-FR" smtClean="0"/>
              <a:t>31/01/2023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80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2C86A329-8A6A-4E04-B1BA-E701A88F7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590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57275" y="1279525"/>
            <a:ext cx="4989513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Dessinez ce que représente pour vous internet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8027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57275" y="1279525"/>
            <a:ext cx="4989513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2712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57275" y="1279525"/>
            <a:ext cx="4989513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3718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57275" y="1279525"/>
            <a:ext cx="4989513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27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DCF4-6BA8-43C5-89FF-1C79C91574C6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30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74F5C-6327-4952-9EFF-5F44F547A32F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78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92E-DE80-4EED-A09F-9B8F4AE9691D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5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8462-84F1-4AEF-8ECC-9E226D9DD0AE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78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11D1-190B-4CF6-9434-8BE6945DE3B3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21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D8B-5196-4865-8789-CD5F4399B9FC}" type="datetime1">
              <a:rPr lang="fr-FR" smtClean="0"/>
              <a:t>31/01/2023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83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4961-DDA9-448F-A949-3D4F68162A7E}" type="datetime1">
              <a:rPr lang="fr-FR" smtClean="0"/>
              <a:t>31/01/2023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92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C597-56CD-4B7B-99C9-CCBE073BED57}" type="datetime1">
              <a:rPr lang="fr-FR" smtClean="0"/>
              <a:t>31/01/2023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97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31B6-D2F2-478E-AC3E-AAE638104EE1}" type="datetime1">
              <a:rPr lang="fr-FR" smtClean="0"/>
              <a:t>31/01/2023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08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010D-1ACC-480E-96E1-2C6CBCEE5F17}" type="datetime1">
              <a:rPr lang="fr-FR" smtClean="0"/>
              <a:t>31/01/2023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40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EE3E-92C5-40C3-B486-0ABC9E39B075}" type="datetime1">
              <a:rPr lang="fr-FR" smtClean="0"/>
              <a:t>31/01/2023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522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BBABC-8565-4C80-B62E-D47C8F0FFE86}" type="datetime1">
              <a:rPr lang="fr-FR" smtClean="0"/>
              <a:t>31/01/2023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Smartphone - 5/10 Les mails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10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FA055F7-2B78-4607-9562-26163B15FA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456247" y="959539"/>
            <a:ext cx="4370277" cy="2957714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75766498-823A-4E1C-B323-40E1B59D31B8}"/>
              </a:ext>
            </a:extLst>
          </p:cNvPr>
          <p:cNvCxnSpPr/>
          <p:nvPr/>
        </p:nvCxnSpPr>
        <p:spPr>
          <a:xfrm>
            <a:off x="813012" y="495663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re 1">
            <a:extLst>
              <a:ext uri="{FF2B5EF4-FFF2-40B4-BE49-F238E27FC236}">
                <a16:creationId xmlns:a16="http://schemas.microsoft.com/office/drawing/2014/main" id="{45FA850A-8191-4995-8AAC-FBBB31EC351E}"/>
              </a:ext>
            </a:extLst>
          </p:cNvPr>
          <p:cNvSpPr txBox="1">
            <a:spLocks/>
          </p:cNvSpPr>
          <p:nvPr/>
        </p:nvSpPr>
        <p:spPr>
          <a:xfrm>
            <a:off x="681036" y="-303293"/>
            <a:ext cx="8543925" cy="1077020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50" dirty="0"/>
              <a:t>📧Une boîte mail c’est quoi 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EE01662-D730-42EB-B298-0D7F7508D338}"/>
              </a:ext>
            </a:extLst>
          </p:cNvPr>
          <p:cNvSpPr txBox="1"/>
          <p:nvPr/>
        </p:nvSpPr>
        <p:spPr>
          <a:xfrm>
            <a:off x="549060" y="681475"/>
            <a:ext cx="85439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 👉 </a:t>
            </a:r>
            <a:r>
              <a:rPr lang="fr-FR" sz="1400" dirty="0"/>
              <a:t>Il existe beaucoup de boîtes mail : </a:t>
            </a:r>
            <a:r>
              <a:rPr lang="fr-FR" sz="1400" b="1" dirty="0" err="1"/>
              <a:t>gmail</a:t>
            </a:r>
            <a:r>
              <a:rPr lang="fr-FR" sz="1400" b="1" dirty="0"/>
              <a:t>, </a:t>
            </a:r>
            <a:r>
              <a:rPr lang="fr-FR" sz="1400" b="1" dirty="0" err="1"/>
              <a:t>yahoo</a:t>
            </a:r>
            <a:r>
              <a:rPr lang="fr-FR" sz="1400" b="1" dirty="0"/>
              <a:t>, </a:t>
            </a:r>
            <a:r>
              <a:rPr lang="fr-FR" sz="1400" b="1" dirty="0" err="1"/>
              <a:t>laposte</a:t>
            </a:r>
            <a:r>
              <a:rPr lang="fr-FR" sz="1400" b="1" dirty="0"/>
              <a:t>, proton, </a:t>
            </a:r>
            <a:r>
              <a:rPr lang="fr-FR" sz="1400" b="1" dirty="0" err="1"/>
              <a:t>outlook</a:t>
            </a:r>
            <a:r>
              <a:rPr lang="fr-FR" sz="1400" b="1" dirty="0"/>
              <a:t>, </a:t>
            </a:r>
            <a:r>
              <a:rPr lang="fr-FR" sz="1400" b="1" dirty="0" err="1"/>
              <a:t>mailo</a:t>
            </a:r>
            <a:r>
              <a:rPr lang="fr-FR" sz="1400" b="1" dirty="0"/>
              <a:t>…</a:t>
            </a:r>
          </a:p>
          <a:p>
            <a:endParaRPr lang="fr-FR" sz="1400" dirty="0"/>
          </a:p>
          <a:p>
            <a:r>
              <a:rPr lang="fr-FR" sz="1400" dirty="0"/>
              <a:t>		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4942BC1-74C7-4135-90B6-DC311E39D975}"/>
              </a:ext>
            </a:extLst>
          </p:cNvPr>
          <p:cNvSpPr txBox="1"/>
          <p:nvPr/>
        </p:nvSpPr>
        <p:spPr>
          <a:xfrm>
            <a:off x="4777813" y="2928325"/>
            <a:ext cx="5011299" cy="52322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/>
              <a:t> 🤔 Comment faire pour choisir ? </a:t>
            </a:r>
            <a:r>
              <a:rPr lang="fr-FR" sz="1400" dirty="0"/>
              <a:t>La plupart des boîtes mail sont gratuites et accessibles sur ordinateur et téléphone.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5182907-E1EF-48A2-9673-2BA2D990C0F9}"/>
              </a:ext>
            </a:extLst>
          </p:cNvPr>
          <p:cNvSpPr txBox="1"/>
          <p:nvPr/>
        </p:nvSpPr>
        <p:spPr>
          <a:xfrm>
            <a:off x="4821022" y="1050807"/>
            <a:ext cx="3066096" cy="160043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/>
              <a:t>💡 </a:t>
            </a:r>
            <a:r>
              <a:rPr lang="fr-FR" sz="1400" b="1" dirty="0">
                <a:solidFill>
                  <a:srgbClr val="92D050"/>
                </a:solidFill>
              </a:rPr>
              <a:t>Bon à savoir </a:t>
            </a:r>
          </a:p>
          <a:p>
            <a:r>
              <a:rPr lang="fr-FR" sz="1400" dirty="0"/>
              <a:t>👈 Ici la </a:t>
            </a:r>
            <a:r>
              <a:rPr lang="fr-FR" sz="1400" b="1" dirty="0"/>
              <a:t>notion de sécurité </a:t>
            </a:r>
            <a:r>
              <a:rPr lang="fr-FR" sz="1400" dirty="0"/>
              <a:t>concerne </a:t>
            </a:r>
            <a:r>
              <a:rPr lang="fr-FR" sz="1400" b="1" dirty="0"/>
              <a:t>la protection de vos données personnelles. </a:t>
            </a:r>
            <a:r>
              <a:rPr lang="fr-FR" sz="1400" dirty="0"/>
              <a:t>Les boites mails présentées ici sont toutes sécurisées, mais certaines respectent plus que d’autres vos </a:t>
            </a:r>
            <a:r>
              <a:rPr lang="fr-FR" sz="1400" b="1" dirty="0"/>
              <a:t>données personnelles</a:t>
            </a:r>
            <a:r>
              <a:rPr lang="fr-FR" sz="1400" dirty="0"/>
              <a:t>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07E526B-DBD6-4014-8DEB-57826348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1</a:t>
            </a:fld>
            <a:endParaRPr lang="fr-FR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506EE3EB-34A7-4585-B96E-9F3C016C12DF}"/>
              </a:ext>
            </a:extLst>
          </p:cNvPr>
          <p:cNvCxnSpPr/>
          <p:nvPr/>
        </p:nvCxnSpPr>
        <p:spPr>
          <a:xfrm>
            <a:off x="1111733" y="4349090"/>
            <a:ext cx="7418578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1">
            <a:extLst>
              <a:ext uri="{FF2B5EF4-FFF2-40B4-BE49-F238E27FC236}">
                <a16:creationId xmlns:a16="http://schemas.microsoft.com/office/drawing/2014/main" id="{DA8FE363-7820-4ECD-B286-8FC48D738334}"/>
              </a:ext>
            </a:extLst>
          </p:cNvPr>
          <p:cNvSpPr txBox="1">
            <a:spLocks/>
          </p:cNvSpPr>
          <p:nvPr/>
        </p:nvSpPr>
        <p:spPr>
          <a:xfrm>
            <a:off x="1111733" y="3717194"/>
            <a:ext cx="7418578" cy="963116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400" dirty="0"/>
              <a:t>📧 Comment la créer 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94F2042-84FA-4571-A240-8235C9E1185A}"/>
              </a:ext>
            </a:extLst>
          </p:cNvPr>
          <p:cNvSpPr txBox="1"/>
          <p:nvPr/>
        </p:nvSpPr>
        <p:spPr>
          <a:xfrm>
            <a:off x="179895" y="4561902"/>
            <a:ext cx="3440325" cy="224676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/>
              <a:t>👉 Ouvrir </a:t>
            </a:r>
            <a:r>
              <a:rPr lang="fr-FR" sz="1400" dirty="0"/>
              <a:t>son navigateur Internet.</a:t>
            </a:r>
            <a:endParaRPr lang="fr-FR" sz="1400" b="1" dirty="0"/>
          </a:p>
          <a:p>
            <a:endParaRPr lang="fr-FR" sz="1400" dirty="0"/>
          </a:p>
          <a:p>
            <a:r>
              <a:rPr lang="fr-FR" sz="1400" dirty="0"/>
              <a:t>👉 </a:t>
            </a:r>
            <a:r>
              <a:rPr lang="fr-FR" sz="1400" b="1" dirty="0"/>
              <a:t>Ecrire</a:t>
            </a:r>
            <a:r>
              <a:rPr lang="fr-FR" sz="1400" dirty="0"/>
              <a:t> le nom de la boîte mail choisie dans la barre de recherche.</a:t>
            </a:r>
          </a:p>
          <a:p>
            <a:endParaRPr lang="fr-FR" sz="1400" dirty="0"/>
          </a:p>
          <a:p>
            <a:r>
              <a:rPr lang="fr-FR" sz="1400" dirty="0"/>
              <a:t>👉 </a:t>
            </a:r>
            <a:r>
              <a:rPr lang="fr-FR" sz="1400" b="1" dirty="0"/>
              <a:t>Cliquer</a:t>
            </a:r>
            <a:r>
              <a:rPr lang="fr-FR" sz="1400" dirty="0"/>
              <a:t> sur se créer un compte puis </a:t>
            </a:r>
            <a:r>
              <a:rPr lang="fr-FR" sz="1400" b="1" dirty="0"/>
              <a:t>remplir</a:t>
            </a:r>
            <a:r>
              <a:rPr lang="fr-FR" sz="1400" dirty="0"/>
              <a:t> le formulaire d’inscription.</a:t>
            </a:r>
          </a:p>
          <a:p>
            <a:endParaRPr lang="fr-FR" sz="1400" dirty="0"/>
          </a:p>
          <a:p>
            <a:r>
              <a:rPr lang="fr-FR" sz="1400" dirty="0"/>
              <a:t>👉 </a:t>
            </a:r>
            <a:r>
              <a:rPr lang="fr-FR" sz="1400" b="1" dirty="0"/>
              <a:t>Valider</a:t>
            </a:r>
            <a:r>
              <a:rPr lang="fr-FR" sz="1400" dirty="0"/>
              <a:t> et </a:t>
            </a:r>
            <a:r>
              <a:rPr lang="fr-FR" sz="1400" b="1" dirty="0"/>
              <a:t>vérifier</a:t>
            </a:r>
            <a:r>
              <a:rPr lang="fr-FR" sz="1400" dirty="0"/>
              <a:t> en se connectant à sa boîte mail.	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DFD4E3FD-36C8-44C5-8CF9-7441A894197B}"/>
              </a:ext>
            </a:extLst>
          </p:cNvPr>
          <p:cNvGrpSpPr/>
          <p:nvPr/>
        </p:nvGrpSpPr>
        <p:grpSpPr>
          <a:xfrm>
            <a:off x="3803562" y="4592743"/>
            <a:ext cx="5985550" cy="1658180"/>
            <a:chOff x="813012" y="5063297"/>
            <a:chExt cx="5985550" cy="1658180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A9C082E-9D98-4D0D-9A44-2D67957E7FE5}"/>
                </a:ext>
              </a:extLst>
            </p:cNvPr>
            <p:cNvSpPr txBox="1"/>
            <p:nvPr/>
          </p:nvSpPr>
          <p:spPr>
            <a:xfrm>
              <a:off x="813012" y="5063297"/>
              <a:ext cx="5985550" cy="30777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💡 Une adresse mail se compose de 3 parties : 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9659FB7B-6C6D-465A-A89D-821C90A61B1B}"/>
                </a:ext>
              </a:extLst>
            </p:cNvPr>
            <p:cNvGrpSpPr/>
            <p:nvPr/>
          </p:nvGrpSpPr>
          <p:grpSpPr>
            <a:xfrm>
              <a:off x="3000748" y="5504675"/>
              <a:ext cx="3118367" cy="275228"/>
              <a:chOff x="2489394" y="5185083"/>
              <a:chExt cx="4420187" cy="378804"/>
            </a:xfrm>
          </p:grpSpPr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B95E7115-1929-49D7-BE7E-0D573C4A4115}"/>
                  </a:ext>
                </a:extLst>
              </p:cNvPr>
              <p:cNvSpPr txBox="1"/>
              <p:nvPr/>
            </p:nvSpPr>
            <p:spPr>
              <a:xfrm>
                <a:off x="2489394" y="5185084"/>
                <a:ext cx="1126002" cy="3788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solidFill>
                      <a:srgbClr val="0070C0"/>
                    </a:solidFill>
                    <a:latin typeface="Bradley Hand ITC" panose="03070402050302030203" pitchFamily="66" charset="0"/>
                  </a:rPr>
                  <a:t>nom</a:t>
                </a:r>
                <a:endParaRPr lang="fr-FR" sz="1400" dirty="0">
                  <a:solidFill>
                    <a:srgbClr val="0070C0"/>
                  </a:solidFill>
                  <a:latin typeface="Bradley Hand ITC" panose="03070402050302030203" pitchFamily="66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A3259FB8-8BDC-4B3B-AE53-6C0795E65C19}"/>
                  </a:ext>
                </a:extLst>
              </p:cNvPr>
              <p:cNvSpPr txBox="1"/>
              <p:nvPr/>
            </p:nvSpPr>
            <p:spPr>
              <a:xfrm>
                <a:off x="3615396" y="5185083"/>
                <a:ext cx="506437" cy="3788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solidFill>
                      <a:schemeClr val="accent6">
                        <a:lumMod val="75000"/>
                      </a:schemeClr>
                    </a:solidFill>
                    <a:latin typeface="Bradley Hand ITC" panose="03070402050302030203" pitchFamily="66" charset="0"/>
                  </a:rPr>
                  <a:t>@</a:t>
                </a:r>
                <a:endParaRPr lang="fr-FR" sz="1400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endParaRP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9D7E0452-3079-4CFE-89F2-E97A511D5652}"/>
                  </a:ext>
                </a:extLst>
              </p:cNvPr>
              <p:cNvSpPr txBox="1"/>
              <p:nvPr/>
            </p:nvSpPr>
            <p:spPr>
              <a:xfrm>
                <a:off x="4178104" y="5185084"/>
                <a:ext cx="2731477" cy="3788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solidFill>
                      <a:schemeClr val="accent2">
                        <a:lumMod val="75000"/>
                      </a:schemeClr>
                    </a:solidFill>
                    <a:latin typeface="Bradley Hand ITC" panose="03070402050302030203" pitchFamily="66" charset="0"/>
                  </a:rPr>
                  <a:t>boitemail.fr</a:t>
                </a:r>
                <a:endParaRPr lang="fr-FR" sz="1400" dirty="0">
                  <a:solidFill>
                    <a:schemeClr val="accent2">
                      <a:lumMod val="75000"/>
                    </a:schemeClr>
                  </a:solidFill>
                  <a:latin typeface="Bradley Hand ITC" panose="03070402050302030203" pitchFamily="66" charset="0"/>
                </a:endParaRP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BFFEEB5-2E13-4FF3-83D4-FCC66581770F}"/>
                </a:ext>
              </a:extLst>
            </p:cNvPr>
            <p:cNvSpPr/>
            <p:nvPr/>
          </p:nvSpPr>
          <p:spPr>
            <a:xfrm>
              <a:off x="813012" y="5066992"/>
              <a:ext cx="5985550" cy="1654485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91AF15E0-A73F-484D-A631-7071D8F7C116}"/>
                </a:ext>
              </a:extLst>
            </p:cNvPr>
            <p:cNvSpPr/>
            <p:nvPr/>
          </p:nvSpPr>
          <p:spPr>
            <a:xfrm>
              <a:off x="2778068" y="5893769"/>
              <a:ext cx="556212" cy="198212"/>
            </a:xfrm>
            <a:custGeom>
              <a:avLst/>
              <a:gdLst>
                <a:gd name="connsiteX0" fmla="*/ 787791 w 788412"/>
                <a:gd name="connsiteY0" fmla="*/ 0 h 272805"/>
                <a:gd name="connsiteX1" fmla="*/ 661182 w 788412"/>
                <a:gd name="connsiteY1" fmla="*/ 267286 h 272805"/>
                <a:gd name="connsiteX2" fmla="*/ 0 w 788412"/>
                <a:gd name="connsiteY2" fmla="*/ 154744 h 272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8412" h="272805">
                  <a:moveTo>
                    <a:pt x="787791" y="0"/>
                  </a:moveTo>
                  <a:cubicBezTo>
                    <a:pt x="790136" y="120747"/>
                    <a:pt x="792481" y="241495"/>
                    <a:pt x="661182" y="267286"/>
                  </a:cubicBezTo>
                  <a:cubicBezTo>
                    <a:pt x="529883" y="293077"/>
                    <a:pt x="264941" y="223910"/>
                    <a:pt x="0" y="154744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14CAC0BA-3815-4317-9B3E-23835B9C373B}"/>
                </a:ext>
              </a:extLst>
            </p:cNvPr>
            <p:cNvSpPr/>
            <p:nvPr/>
          </p:nvSpPr>
          <p:spPr>
            <a:xfrm flipH="1">
              <a:off x="4031975" y="5798637"/>
              <a:ext cx="65967" cy="442919"/>
            </a:xfrm>
            <a:custGeom>
              <a:avLst/>
              <a:gdLst>
                <a:gd name="connsiteX0" fmla="*/ 297680 w 297680"/>
                <a:gd name="connsiteY0" fmla="*/ 0 h 787790"/>
                <a:gd name="connsiteX1" fmla="*/ 2259 w 297680"/>
                <a:gd name="connsiteY1" fmla="*/ 182880 h 787790"/>
                <a:gd name="connsiteX2" fmla="*/ 157003 w 297680"/>
                <a:gd name="connsiteY2" fmla="*/ 604910 h 787790"/>
                <a:gd name="connsiteX3" fmla="*/ 72597 w 297680"/>
                <a:gd name="connsiteY3" fmla="*/ 787790 h 787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7680" h="787790">
                  <a:moveTo>
                    <a:pt x="297680" y="0"/>
                  </a:moveTo>
                  <a:cubicBezTo>
                    <a:pt x="161692" y="41031"/>
                    <a:pt x="25705" y="82062"/>
                    <a:pt x="2259" y="182880"/>
                  </a:cubicBezTo>
                  <a:cubicBezTo>
                    <a:pt x="-21187" y="283698"/>
                    <a:pt x="145280" y="504092"/>
                    <a:pt x="157003" y="604910"/>
                  </a:cubicBezTo>
                  <a:cubicBezTo>
                    <a:pt x="168726" y="705728"/>
                    <a:pt x="120661" y="746759"/>
                    <a:pt x="72597" y="787790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5DA62993-2A98-4361-BF2A-014B0D2A355D}"/>
                </a:ext>
              </a:extLst>
            </p:cNvPr>
            <p:cNvSpPr/>
            <p:nvPr/>
          </p:nvSpPr>
          <p:spPr>
            <a:xfrm>
              <a:off x="5129791" y="5836340"/>
              <a:ext cx="931293" cy="313070"/>
            </a:xfrm>
            <a:custGeom>
              <a:avLst/>
              <a:gdLst>
                <a:gd name="connsiteX0" fmla="*/ 62268 w 1750391"/>
                <a:gd name="connsiteY0" fmla="*/ 0 h 661199"/>
                <a:gd name="connsiteX1" fmla="*/ 62268 w 1750391"/>
                <a:gd name="connsiteY1" fmla="*/ 436099 h 661199"/>
                <a:gd name="connsiteX2" fmla="*/ 709382 w 1750391"/>
                <a:gd name="connsiteY2" fmla="*/ 379828 h 661199"/>
                <a:gd name="connsiteX3" fmla="*/ 1032939 w 1750391"/>
                <a:gd name="connsiteY3" fmla="*/ 661182 h 661199"/>
                <a:gd name="connsiteX4" fmla="*/ 1483105 w 1750391"/>
                <a:gd name="connsiteY4" fmla="*/ 393896 h 661199"/>
                <a:gd name="connsiteX5" fmla="*/ 1750391 w 1750391"/>
                <a:gd name="connsiteY5" fmla="*/ 450166 h 661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50391" h="661199">
                  <a:moveTo>
                    <a:pt x="62268" y="0"/>
                  </a:moveTo>
                  <a:cubicBezTo>
                    <a:pt x="8342" y="186397"/>
                    <a:pt x="-45584" y="372794"/>
                    <a:pt x="62268" y="436099"/>
                  </a:cubicBezTo>
                  <a:cubicBezTo>
                    <a:pt x="170120" y="499404"/>
                    <a:pt x="547604" y="342314"/>
                    <a:pt x="709382" y="379828"/>
                  </a:cubicBezTo>
                  <a:cubicBezTo>
                    <a:pt x="871161" y="417342"/>
                    <a:pt x="903985" y="658837"/>
                    <a:pt x="1032939" y="661182"/>
                  </a:cubicBezTo>
                  <a:cubicBezTo>
                    <a:pt x="1161893" y="663527"/>
                    <a:pt x="1363530" y="429065"/>
                    <a:pt x="1483105" y="393896"/>
                  </a:cubicBezTo>
                  <a:cubicBezTo>
                    <a:pt x="1602680" y="358727"/>
                    <a:pt x="1676535" y="404446"/>
                    <a:pt x="1750391" y="450166"/>
                  </a:cubicBezTo>
                </a:path>
              </a:pathLst>
            </a:cu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14312DEA-0CB8-4505-B397-114ECB13FAD2}"/>
                </a:ext>
              </a:extLst>
            </p:cNvPr>
            <p:cNvSpPr txBox="1"/>
            <p:nvPr/>
          </p:nvSpPr>
          <p:spPr>
            <a:xfrm>
              <a:off x="963171" y="5554567"/>
              <a:ext cx="2009312" cy="10458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fr-FR" sz="1400" dirty="0"/>
                <a:t>Un nom d’usage, pseudonyme (choisi par la personne qui crée la boîte mail. Peut contenir des    et des </a:t>
              </a:r>
              <a:r>
                <a:rPr lang="fr-FR" sz="1400" b="1" dirty="0">
                  <a:solidFill>
                    <a:srgbClr val="92D050"/>
                  </a:solidFill>
                </a:rPr>
                <a:t>chiffres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2495679D-A417-43C0-8BCC-EB5BB9891BD9}"/>
                </a:ext>
              </a:extLst>
            </p:cNvPr>
            <p:cNvSpPr txBox="1"/>
            <p:nvPr/>
          </p:nvSpPr>
          <p:spPr>
            <a:xfrm>
              <a:off x="2459150" y="5621653"/>
              <a:ext cx="329991" cy="2752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400" dirty="0">
                  <a:solidFill>
                    <a:srgbClr val="92D050"/>
                  </a:solidFill>
                </a:rPr>
                <a:t>.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D908D192-C74B-471D-AF56-A2F395438919}"/>
                </a:ext>
              </a:extLst>
            </p:cNvPr>
            <p:cNvSpPr txBox="1"/>
            <p:nvPr/>
          </p:nvSpPr>
          <p:spPr>
            <a:xfrm>
              <a:off x="3537168" y="6144500"/>
              <a:ext cx="1762950" cy="2838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fr-FR" sz="1400" dirty="0"/>
                <a:t>Le symbole « </a:t>
              </a:r>
              <a:r>
                <a:rPr lang="fr-FR" sz="1400" b="1" dirty="0">
                  <a:solidFill>
                    <a:srgbClr val="92D050"/>
                  </a:solidFill>
                </a:rPr>
                <a:t>arobase</a:t>
              </a:r>
              <a:r>
                <a:rPr lang="fr-FR" sz="1400" dirty="0"/>
                <a:t> »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28BA3213-79F5-4BF0-8103-7C7606B2CD90}"/>
                </a:ext>
              </a:extLst>
            </p:cNvPr>
            <p:cNvSpPr txBox="1"/>
            <p:nvPr/>
          </p:nvSpPr>
          <p:spPr>
            <a:xfrm>
              <a:off x="5334876" y="6091981"/>
              <a:ext cx="1359294" cy="4852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fr-FR" sz="1400" b="1" dirty="0">
                  <a:solidFill>
                    <a:srgbClr val="92D050"/>
                  </a:solidFill>
                </a:rPr>
                <a:t>L’adresse web </a:t>
              </a:r>
              <a:r>
                <a:rPr lang="fr-FR" sz="1400" dirty="0"/>
                <a:t>de sa boîte mail</a:t>
              </a:r>
            </a:p>
          </p:txBody>
        </p:sp>
      </p:grp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9D5056BC-EBBD-83C2-36AD-9D02FECC9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</p:spTree>
    <p:extLst>
      <p:ext uri="{BB962C8B-B14F-4D97-AF65-F5344CB8AC3E}">
        <p14:creationId xmlns:p14="http://schemas.microsoft.com/office/powerpoint/2010/main" val="278221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778" y="1371842"/>
            <a:ext cx="5040444" cy="538510"/>
          </a:xfrm>
        </p:spPr>
        <p:txBody>
          <a:bodyPr>
            <a:noAutofit/>
          </a:bodyPr>
          <a:lstStyle/>
          <a:p>
            <a:pPr marR="19914" algn="ctr"/>
            <a:r>
              <a:rPr lang="fr-FR" sz="3250" dirty="0"/>
              <a:t>📩 Gérer ses mails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>
            <a:cxnSpLocks/>
          </p:cNvCxnSpPr>
          <p:nvPr/>
        </p:nvCxnSpPr>
        <p:spPr>
          <a:xfrm>
            <a:off x="396362" y="1996613"/>
            <a:ext cx="8871519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59B2DB9-3508-4459-9A55-AB5D3E5AF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2</a:t>
            </a:fld>
            <a:endParaRPr lang="fr-FR"/>
          </a:p>
        </p:txBody>
      </p: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B4DC423A-6751-4AEA-B286-07855F3BA2A7}"/>
              </a:ext>
            </a:extLst>
          </p:cNvPr>
          <p:cNvGrpSpPr/>
          <p:nvPr/>
        </p:nvGrpSpPr>
        <p:grpSpPr>
          <a:xfrm>
            <a:off x="843106" y="2319160"/>
            <a:ext cx="8219788" cy="4351915"/>
            <a:chOff x="254909" y="1450109"/>
            <a:chExt cx="9587836" cy="4962084"/>
          </a:xfrm>
        </p:grpSpPr>
        <p:pic>
          <p:nvPicPr>
            <p:cNvPr id="50" name="Image 49">
              <a:extLst>
                <a:ext uri="{FF2B5EF4-FFF2-40B4-BE49-F238E27FC236}">
                  <a16:creationId xmlns:a16="http://schemas.microsoft.com/office/drawing/2014/main" id="{ED4BDF30-DAE3-47B7-B05C-89FB1E83C6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98" b="12043"/>
            <a:stretch/>
          </p:blipFill>
          <p:spPr>
            <a:xfrm>
              <a:off x="6685990" y="1450109"/>
              <a:ext cx="2234153" cy="4093873"/>
            </a:xfrm>
            <a:prstGeom prst="rect">
              <a:avLst/>
            </a:prstGeom>
          </p:spPr>
        </p:pic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810E1928-10D8-40B8-AC85-8DBDD2C59AF6}"/>
                </a:ext>
              </a:extLst>
            </p:cNvPr>
            <p:cNvSpPr txBox="1"/>
            <p:nvPr/>
          </p:nvSpPr>
          <p:spPr>
            <a:xfrm>
              <a:off x="788943" y="1471492"/>
              <a:ext cx="4474321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400" dirty="0"/>
                <a:t>👉 Ouvrir l’application dédiée à vos mails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21FDC097-32F7-4444-9B3C-2A474FEA033F}"/>
                </a:ext>
              </a:extLst>
            </p:cNvPr>
            <p:cNvSpPr txBox="1"/>
            <p:nvPr/>
          </p:nvSpPr>
          <p:spPr>
            <a:xfrm>
              <a:off x="502352" y="1824282"/>
              <a:ext cx="5057197" cy="52322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dirty="0"/>
                <a:t>💡 Sur smartphone ou sur tablette, vous pouvez aussi utiliser votre navigateur pour accéder à votre boîte mail.</a:t>
              </a:r>
            </a:p>
          </p:txBody>
        </p:sp>
        <p:sp>
          <p:nvSpPr>
            <p:cNvPr id="56" name="Rectangle : coins arrondis 55">
              <a:extLst>
                <a:ext uri="{FF2B5EF4-FFF2-40B4-BE49-F238E27FC236}">
                  <a16:creationId xmlns:a16="http://schemas.microsoft.com/office/drawing/2014/main" id="{3D0063E6-DFC4-4DEF-B976-1BCFB95130C4}"/>
                </a:ext>
              </a:extLst>
            </p:cNvPr>
            <p:cNvSpPr/>
            <p:nvPr/>
          </p:nvSpPr>
          <p:spPr>
            <a:xfrm>
              <a:off x="6793780" y="1471492"/>
              <a:ext cx="1868864" cy="296663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57" name="Rectangle : coins arrondis 56">
              <a:extLst>
                <a:ext uri="{FF2B5EF4-FFF2-40B4-BE49-F238E27FC236}">
                  <a16:creationId xmlns:a16="http://schemas.microsoft.com/office/drawing/2014/main" id="{829F7280-27E4-4041-8CA6-E84ABA8879BB}"/>
                </a:ext>
              </a:extLst>
            </p:cNvPr>
            <p:cNvSpPr/>
            <p:nvPr/>
          </p:nvSpPr>
          <p:spPr>
            <a:xfrm>
              <a:off x="4235043" y="2620044"/>
              <a:ext cx="1933737" cy="312072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Barre de recherche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13EE62B8-0300-40BA-8898-707EA49A6162}"/>
                </a:ext>
              </a:extLst>
            </p:cNvPr>
            <p:cNvCxnSpPr>
              <a:cxnSpLocks/>
              <a:stCxn id="57" idx="0"/>
              <a:endCxn id="56" idx="1"/>
            </p:cNvCxnSpPr>
            <p:nvPr/>
          </p:nvCxnSpPr>
          <p:spPr>
            <a:xfrm flipV="1">
              <a:off x="5201911" y="1619823"/>
              <a:ext cx="1591869" cy="1000220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 : coins arrondis 58">
              <a:extLst>
                <a:ext uri="{FF2B5EF4-FFF2-40B4-BE49-F238E27FC236}">
                  <a16:creationId xmlns:a16="http://schemas.microsoft.com/office/drawing/2014/main" id="{864A7A38-AE5A-4108-86AE-6A3DDDF26368}"/>
                </a:ext>
              </a:extLst>
            </p:cNvPr>
            <p:cNvSpPr/>
            <p:nvPr/>
          </p:nvSpPr>
          <p:spPr>
            <a:xfrm>
              <a:off x="6624638" y="1803884"/>
              <a:ext cx="2352036" cy="3802624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60" name="Rectangle : coins arrondis 59">
              <a:extLst>
                <a:ext uri="{FF2B5EF4-FFF2-40B4-BE49-F238E27FC236}">
                  <a16:creationId xmlns:a16="http://schemas.microsoft.com/office/drawing/2014/main" id="{D3530124-0CDB-47A1-B114-BEFB139D4671}"/>
                </a:ext>
              </a:extLst>
            </p:cNvPr>
            <p:cNvSpPr/>
            <p:nvPr/>
          </p:nvSpPr>
          <p:spPr>
            <a:xfrm>
              <a:off x="4235043" y="3000876"/>
              <a:ext cx="1933737" cy="325878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Zone de lecture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24AFE261-1F31-442C-B9D1-3D2878EB5643}"/>
                </a:ext>
              </a:extLst>
            </p:cNvPr>
            <p:cNvCxnSpPr>
              <a:cxnSpLocks/>
              <a:stCxn id="60" idx="3"/>
            </p:cNvCxnSpPr>
            <p:nvPr/>
          </p:nvCxnSpPr>
          <p:spPr>
            <a:xfrm flipV="1">
              <a:off x="6168780" y="2993067"/>
              <a:ext cx="445082" cy="170749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 : coins arrondis 61">
              <a:extLst>
                <a:ext uri="{FF2B5EF4-FFF2-40B4-BE49-F238E27FC236}">
                  <a16:creationId xmlns:a16="http://schemas.microsoft.com/office/drawing/2014/main" id="{D27B6F3C-9816-45E0-A31F-7C1E2B5E5EAA}"/>
                </a:ext>
              </a:extLst>
            </p:cNvPr>
            <p:cNvSpPr/>
            <p:nvPr/>
          </p:nvSpPr>
          <p:spPr>
            <a:xfrm>
              <a:off x="7715446" y="5115330"/>
              <a:ext cx="1008472" cy="428654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80AAB241-0B32-4F19-B24A-9DFDC8AD7D4F}"/>
                </a:ext>
              </a:extLst>
            </p:cNvPr>
            <p:cNvSpPr txBox="1"/>
            <p:nvPr/>
          </p:nvSpPr>
          <p:spPr>
            <a:xfrm>
              <a:off x="3116498" y="5324314"/>
              <a:ext cx="3447182" cy="1087879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dirty="0"/>
                <a:t>👉Cliquer sur ce bouton permet de commencer un nouveau mail </a:t>
              </a:r>
            </a:p>
            <a:p>
              <a:pPr algn="ctr"/>
              <a:r>
                <a:rPr lang="fr-FR" sz="1400" i="1" dirty="0"/>
                <a:t>(Nouveau</a:t>
              </a:r>
            </a:p>
            <a:p>
              <a:pPr algn="ctr"/>
              <a:r>
                <a:rPr lang="fr-FR" sz="1400" i="1" dirty="0"/>
                <a:t> message/Écrire/Composer…)</a:t>
              </a:r>
              <a:endParaRPr lang="fr-FR" sz="1400" dirty="0"/>
            </a:p>
          </p:txBody>
        </p: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DE9A2091-1580-4652-84BF-B35C2809C7A6}"/>
                </a:ext>
              </a:extLst>
            </p:cNvPr>
            <p:cNvCxnSpPr>
              <a:cxnSpLocks/>
              <a:stCxn id="63" idx="3"/>
              <a:endCxn id="62" idx="1"/>
            </p:cNvCxnSpPr>
            <p:nvPr/>
          </p:nvCxnSpPr>
          <p:spPr>
            <a:xfrm flipV="1">
              <a:off x="6563680" y="5329657"/>
              <a:ext cx="1151766" cy="538597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 : coins arrondis 64">
              <a:extLst>
                <a:ext uri="{FF2B5EF4-FFF2-40B4-BE49-F238E27FC236}">
                  <a16:creationId xmlns:a16="http://schemas.microsoft.com/office/drawing/2014/main" id="{39E1B956-1F93-4039-830A-F0E12B9BF6C6}"/>
                </a:ext>
              </a:extLst>
            </p:cNvPr>
            <p:cNvSpPr/>
            <p:nvPr/>
          </p:nvSpPr>
          <p:spPr>
            <a:xfrm>
              <a:off x="6676591" y="3252851"/>
              <a:ext cx="371475" cy="273150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B805D863-A318-40D9-AF2D-1F69C89F385C}"/>
                </a:ext>
              </a:extLst>
            </p:cNvPr>
            <p:cNvCxnSpPr>
              <a:cxnSpLocks/>
              <a:stCxn id="70" idx="3"/>
              <a:endCxn id="65" idx="1"/>
            </p:cNvCxnSpPr>
            <p:nvPr/>
          </p:nvCxnSpPr>
          <p:spPr>
            <a:xfrm flipV="1">
              <a:off x="6161118" y="3389427"/>
              <a:ext cx="515473" cy="266928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 : coins arrondis 69">
              <a:extLst>
                <a:ext uri="{FF2B5EF4-FFF2-40B4-BE49-F238E27FC236}">
                  <a16:creationId xmlns:a16="http://schemas.microsoft.com/office/drawing/2014/main" id="{6D1B894C-39A2-463B-A252-C9DC3D7E32C3}"/>
                </a:ext>
              </a:extLst>
            </p:cNvPr>
            <p:cNvSpPr/>
            <p:nvPr/>
          </p:nvSpPr>
          <p:spPr>
            <a:xfrm>
              <a:off x="4227381" y="3429931"/>
              <a:ext cx="1933737" cy="452846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r>
                <a:rPr lang="fr-FR" sz="1400" b="1" dirty="0">
                  <a:solidFill>
                    <a:schemeClr val="bg1"/>
                  </a:solidFill>
                </a:rPr>
                <a:t>Logo ou initiales </a:t>
              </a:r>
            </a:p>
            <a:p>
              <a:r>
                <a:rPr lang="fr-FR" sz="1400" b="1" dirty="0">
                  <a:solidFill>
                    <a:schemeClr val="bg1"/>
                  </a:solidFill>
                </a:rPr>
                <a:t>de l’expéditeur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1" name="Rectangle : coins arrondis 70">
              <a:extLst>
                <a:ext uri="{FF2B5EF4-FFF2-40B4-BE49-F238E27FC236}">
                  <a16:creationId xmlns:a16="http://schemas.microsoft.com/office/drawing/2014/main" id="{7A72C49D-3DCE-4F55-A576-AB031C071F7A}"/>
                </a:ext>
              </a:extLst>
            </p:cNvPr>
            <p:cNvSpPr/>
            <p:nvPr/>
          </p:nvSpPr>
          <p:spPr>
            <a:xfrm>
              <a:off x="7103473" y="3801030"/>
              <a:ext cx="655440" cy="157096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77284A76-CDE8-4E9A-A80A-D0E3B85E38AB}"/>
                </a:ext>
              </a:extLst>
            </p:cNvPr>
            <p:cNvCxnSpPr>
              <a:cxnSpLocks/>
              <a:stCxn id="73" idx="3"/>
              <a:endCxn id="71" idx="1"/>
            </p:cNvCxnSpPr>
            <p:nvPr/>
          </p:nvCxnSpPr>
          <p:spPr>
            <a:xfrm flipV="1">
              <a:off x="6137761" y="3879578"/>
              <a:ext cx="965711" cy="320196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 : coins arrondis 72">
              <a:extLst>
                <a:ext uri="{FF2B5EF4-FFF2-40B4-BE49-F238E27FC236}">
                  <a16:creationId xmlns:a16="http://schemas.microsoft.com/office/drawing/2014/main" id="{3F4F1815-E3D0-4053-AE34-0BCB6DFF09C2}"/>
                </a:ext>
              </a:extLst>
            </p:cNvPr>
            <p:cNvSpPr/>
            <p:nvPr/>
          </p:nvSpPr>
          <p:spPr>
            <a:xfrm>
              <a:off x="4227381" y="3990365"/>
              <a:ext cx="1910380" cy="418819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r>
                <a:rPr lang="fr-FR" sz="1400" b="1" dirty="0">
                  <a:solidFill>
                    <a:schemeClr val="bg1"/>
                  </a:solidFill>
                </a:rPr>
                <a:t>Nom de l’expéditeur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4" name="Rectangle : coins arrondis 73">
              <a:extLst>
                <a:ext uri="{FF2B5EF4-FFF2-40B4-BE49-F238E27FC236}">
                  <a16:creationId xmlns:a16="http://schemas.microsoft.com/office/drawing/2014/main" id="{4F5F6D68-5DAA-4C98-90C4-05345ADF3F8E}"/>
                </a:ext>
              </a:extLst>
            </p:cNvPr>
            <p:cNvSpPr/>
            <p:nvPr/>
          </p:nvSpPr>
          <p:spPr>
            <a:xfrm>
              <a:off x="8511070" y="3837978"/>
              <a:ext cx="327720" cy="125190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9A9D8DD5-BB41-40E9-AAEB-7AAB4ED59F02}"/>
                </a:ext>
              </a:extLst>
            </p:cNvPr>
            <p:cNvCxnSpPr>
              <a:cxnSpLocks/>
              <a:stCxn id="76" idx="2"/>
              <a:endCxn id="74" idx="0"/>
            </p:cNvCxnSpPr>
            <p:nvPr/>
          </p:nvCxnSpPr>
          <p:spPr>
            <a:xfrm flipH="1">
              <a:off x="8674930" y="3799527"/>
              <a:ext cx="716912" cy="38451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 : coins arrondis 75">
              <a:extLst>
                <a:ext uri="{FF2B5EF4-FFF2-40B4-BE49-F238E27FC236}">
                  <a16:creationId xmlns:a16="http://schemas.microsoft.com/office/drawing/2014/main" id="{F11D4B13-58B4-42C9-BF01-F17205A69227}"/>
                </a:ext>
              </a:extLst>
            </p:cNvPr>
            <p:cNvSpPr/>
            <p:nvPr/>
          </p:nvSpPr>
          <p:spPr>
            <a:xfrm>
              <a:off x="9050898" y="3383210"/>
              <a:ext cx="681890" cy="416317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Date</a:t>
              </a:r>
            </a:p>
          </p:txBody>
        </p:sp>
        <p:sp>
          <p:nvSpPr>
            <p:cNvPr id="80" name="Rectangle : coins arrondis 79">
              <a:extLst>
                <a:ext uri="{FF2B5EF4-FFF2-40B4-BE49-F238E27FC236}">
                  <a16:creationId xmlns:a16="http://schemas.microsoft.com/office/drawing/2014/main" id="{6FF12D22-C083-46F0-82A8-903027C8B6DF}"/>
                </a:ext>
              </a:extLst>
            </p:cNvPr>
            <p:cNvSpPr/>
            <p:nvPr/>
          </p:nvSpPr>
          <p:spPr>
            <a:xfrm>
              <a:off x="7794433" y="2411506"/>
              <a:ext cx="632210" cy="136792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cxnSp>
          <p:nvCxnSpPr>
            <p:cNvPr id="81" name="Connecteur droit 80">
              <a:extLst>
                <a:ext uri="{FF2B5EF4-FFF2-40B4-BE49-F238E27FC236}">
                  <a16:creationId xmlns:a16="http://schemas.microsoft.com/office/drawing/2014/main" id="{299A1329-A425-41EB-B6AF-727CAEEAC65A}"/>
                </a:ext>
              </a:extLst>
            </p:cNvPr>
            <p:cNvCxnSpPr>
              <a:cxnSpLocks/>
              <a:stCxn id="82" idx="1"/>
              <a:endCxn id="80" idx="3"/>
            </p:cNvCxnSpPr>
            <p:nvPr/>
          </p:nvCxnSpPr>
          <p:spPr>
            <a:xfrm flipH="1" flipV="1">
              <a:off x="8426643" y="2479903"/>
              <a:ext cx="601983" cy="42067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 : coins arrondis 81">
              <a:extLst>
                <a:ext uri="{FF2B5EF4-FFF2-40B4-BE49-F238E27FC236}">
                  <a16:creationId xmlns:a16="http://schemas.microsoft.com/office/drawing/2014/main" id="{F8D4F5CD-AC8A-4241-9738-D6A24DFB146E}"/>
                </a:ext>
              </a:extLst>
            </p:cNvPr>
            <p:cNvSpPr/>
            <p:nvPr/>
          </p:nvSpPr>
          <p:spPr>
            <a:xfrm>
              <a:off x="9028627" y="2548296"/>
              <a:ext cx="814118" cy="704553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📎 Pièce jointe</a:t>
              </a:r>
            </a:p>
          </p:txBody>
        </p:sp>
        <p:sp>
          <p:nvSpPr>
            <p:cNvPr id="83" name="Rectangle : coins arrondis 82">
              <a:extLst>
                <a:ext uri="{FF2B5EF4-FFF2-40B4-BE49-F238E27FC236}">
                  <a16:creationId xmlns:a16="http://schemas.microsoft.com/office/drawing/2014/main" id="{0B8C6E10-5FB8-4D7B-8043-A57B55DB24E5}"/>
                </a:ext>
              </a:extLst>
            </p:cNvPr>
            <p:cNvSpPr/>
            <p:nvPr/>
          </p:nvSpPr>
          <p:spPr>
            <a:xfrm>
              <a:off x="7084962" y="4851843"/>
              <a:ext cx="1347904" cy="141070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57155DDD-2A08-49D0-B474-9D0B613CB367}"/>
                </a:ext>
              </a:extLst>
            </p:cNvPr>
            <p:cNvCxnSpPr>
              <a:cxnSpLocks/>
              <a:stCxn id="85" idx="3"/>
              <a:endCxn id="83" idx="1"/>
            </p:cNvCxnSpPr>
            <p:nvPr/>
          </p:nvCxnSpPr>
          <p:spPr>
            <a:xfrm>
              <a:off x="6116251" y="4670645"/>
              <a:ext cx="968710" cy="251733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ectangle : coins arrondis 84">
              <a:extLst>
                <a:ext uri="{FF2B5EF4-FFF2-40B4-BE49-F238E27FC236}">
                  <a16:creationId xmlns:a16="http://schemas.microsoft.com/office/drawing/2014/main" id="{778705BD-0475-4020-BB08-24CD7D139C49}"/>
                </a:ext>
              </a:extLst>
            </p:cNvPr>
            <p:cNvSpPr/>
            <p:nvPr/>
          </p:nvSpPr>
          <p:spPr>
            <a:xfrm>
              <a:off x="4410276" y="4529178"/>
              <a:ext cx="1705975" cy="282936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r>
                <a:rPr lang="fr-FR" sz="1400" b="1" dirty="0">
                  <a:solidFill>
                    <a:schemeClr val="bg1"/>
                  </a:solidFill>
                </a:rPr>
                <a:t>Objet du mail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6" name="Rectangle : coins arrondis 85">
              <a:extLst>
                <a:ext uri="{FF2B5EF4-FFF2-40B4-BE49-F238E27FC236}">
                  <a16:creationId xmlns:a16="http://schemas.microsoft.com/office/drawing/2014/main" id="{B570CF22-0858-4035-85AC-DB7A5ACC2748}"/>
                </a:ext>
              </a:extLst>
            </p:cNvPr>
            <p:cNvSpPr/>
            <p:nvPr/>
          </p:nvSpPr>
          <p:spPr>
            <a:xfrm>
              <a:off x="7077301" y="5031035"/>
              <a:ext cx="1577683" cy="101808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cxnSp>
          <p:nvCxnSpPr>
            <p:cNvPr id="87" name="Connecteur droit 86">
              <a:extLst>
                <a:ext uri="{FF2B5EF4-FFF2-40B4-BE49-F238E27FC236}">
                  <a16:creationId xmlns:a16="http://schemas.microsoft.com/office/drawing/2014/main" id="{6CA3F33D-6E29-4AF0-B4FE-95113203E2CB}"/>
                </a:ext>
              </a:extLst>
            </p:cNvPr>
            <p:cNvCxnSpPr>
              <a:cxnSpLocks/>
              <a:stCxn id="91" idx="3"/>
              <a:endCxn id="86" idx="1"/>
            </p:cNvCxnSpPr>
            <p:nvPr/>
          </p:nvCxnSpPr>
          <p:spPr>
            <a:xfrm>
              <a:off x="6055313" y="5061658"/>
              <a:ext cx="1021988" cy="20282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 : coins arrondis 90">
              <a:extLst>
                <a:ext uri="{FF2B5EF4-FFF2-40B4-BE49-F238E27FC236}">
                  <a16:creationId xmlns:a16="http://schemas.microsoft.com/office/drawing/2014/main" id="{3AEF6D8B-D335-4D85-AF7F-18A331D9C790}"/>
                </a:ext>
              </a:extLst>
            </p:cNvPr>
            <p:cNvSpPr/>
            <p:nvPr/>
          </p:nvSpPr>
          <p:spPr>
            <a:xfrm>
              <a:off x="4502611" y="4887029"/>
              <a:ext cx="1552703" cy="349256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r>
                <a:rPr lang="fr-FR" sz="1400" b="1" dirty="0">
                  <a:solidFill>
                    <a:schemeClr val="bg1"/>
                  </a:solidFill>
                </a:rPr>
                <a:t>Aperçu du mail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7DD3DBDC-BE36-4D34-95FA-CDB81920505A}"/>
                </a:ext>
              </a:extLst>
            </p:cNvPr>
            <p:cNvSpPr txBox="1"/>
            <p:nvPr/>
          </p:nvSpPr>
          <p:spPr>
            <a:xfrm>
              <a:off x="254909" y="2428854"/>
              <a:ext cx="3848730" cy="28074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dirty="0"/>
                <a:t>🧐Chaque ligne de la zone de lecture est un </a:t>
              </a:r>
              <a:r>
                <a:rPr lang="fr-FR" sz="1400" b="1" dirty="0">
                  <a:solidFill>
                    <a:srgbClr val="92D050"/>
                  </a:solidFill>
                </a:rPr>
                <a:t>mail</a:t>
              </a:r>
              <a:r>
                <a:rPr lang="fr-FR" sz="1400" b="1" dirty="0">
                  <a:solidFill>
                    <a:srgbClr val="FFC000"/>
                  </a:solidFill>
                </a:rPr>
                <a:t> </a:t>
              </a:r>
              <a:r>
                <a:rPr lang="fr-FR" sz="1400" dirty="0"/>
                <a:t>que vous avez reçu</a:t>
              </a:r>
            </a:p>
            <a:p>
              <a:pPr algn="ctr"/>
              <a:endParaRPr lang="fr-FR" sz="1400" dirty="0"/>
            </a:p>
            <a:p>
              <a:pPr algn="ctr"/>
              <a:r>
                <a:rPr lang="fr-FR" sz="1400" dirty="0"/>
                <a:t>👉Pour </a:t>
              </a:r>
              <a:r>
                <a:rPr lang="fr-FR" sz="1400" b="1" dirty="0"/>
                <a:t>ouvrir un mail </a:t>
              </a:r>
              <a:r>
                <a:rPr lang="fr-FR" sz="1400" dirty="0"/>
                <a:t>il faut cliquer sur la ligne qui correspond</a:t>
              </a:r>
            </a:p>
            <a:p>
              <a:pPr algn="ctr"/>
              <a:endParaRPr lang="fr-FR" sz="1400" dirty="0"/>
            </a:p>
            <a:p>
              <a:pPr algn="ctr"/>
              <a:r>
                <a:rPr lang="fr-FR" sz="1400" dirty="0"/>
                <a:t>💡Les </a:t>
              </a:r>
              <a:r>
                <a:rPr lang="fr-FR" sz="1400" b="1" dirty="0"/>
                <a:t>mails en gras </a:t>
              </a:r>
              <a:r>
                <a:rPr lang="fr-FR" sz="1400" dirty="0"/>
                <a:t>sont ceux que vous n’avez pas encore ouverts</a:t>
              </a:r>
            </a:p>
            <a:p>
              <a:pPr algn="ctr"/>
              <a:endParaRPr lang="fr-FR" sz="1400" dirty="0"/>
            </a:p>
            <a:p>
              <a:pPr algn="ctr"/>
              <a:r>
                <a:rPr lang="fr-FR" sz="1400" dirty="0"/>
                <a:t>🔍 Les messages sont </a:t>
              </a:r>
              <a:r>
                <a:rPr lang="fr-FR" sz="1400" b="1" dirty="0"/>
                <a:t>classés</a:t>
              </a:r>
              <a:r>
                <a:rPr lang="fr-FR" sz="1400" dirty="0"/>
                <a:t> du plus récent au plus ancien</a:t>
              </a:r>
            </a:p>
          </p:txBody>
        </p:sp>
      </p:grpSp>
      <p:sp>
        <p:nvSpPr>
          <p:cNvPr id="93" name="ZoneTexte 92">
            <a:extLst>
              <a:ext uri="{FF2B5EF4-FFF2-40B4-BE49-F238E27FC236}">
                <a16:creationId xmlns:a16="http://schemas.microsoft.com/office/drawing/2014/main" id="{15F01BAF-5A87-4328-B196-FDA010EA9C00}"/>
              </a:ext>
            </a:extLst>
          </p:cNvPr>
          <p:cNvSpPr txBox="1"/>
          <p:nvPr/>
        </p:nvSpPr>
        <p:spPr>
          <a:xfrm>
            <a:off x="745471" y="142074"/>
            <a:ext cx="8644379" cy="116955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R="19914" algn="ctr"/>
            <a:r>
              <a:rPr lang="fr-FR" sz="1400" b="1" dirty="0">
                <a:solidFill>
                  <a:srgbClr val="C00000"/>
                </a:solidFill>
                <a:latin typeface="Segoe UI" panose="020B0502040204020203" pitchFamily="34" charset="0"/>
              </a:rPr>
              <a:t>Mot de passe sécurisé</a:t>
            </a:r>
            <a:endParaRPr lang="fr-FR" sz="1400" b="1" dirty="0">
              <a:solidFill>
                <a:srgbClr val="92D050"/>
              </a:solidFill>
              <a:latin typeface="Segoe UI" panose="020B0502040204020203" pitchFamily="34" charset="0"/>
            </a:endParaRPr>
          </a:p>
          <a:p>
            <a:pPr marR="19914" algn="ctr"/>
            <a:r>
              <a:rPr lang="fr-FR" sz="1400" dirty="0">
                <a:latin typeface="Segoe UI" panose="020B0502040204020203" pitchFamily="34" charset="0"/>
              </a:rPr>
              <a:t>👉 Il est long : au moins 8 caractères</a:t>
            </a:r>
          </a:p>
          <a:p>
            <a:pPr marR="19914" algn="ctr"/>
            <a:r>
              <a:rPr lang="fr-FR" sz="1400" dirty="0">
                <a:latin typeface="Segoe UI" panose="020B0502040204020203" pitchFamily="34" charset="0"/>
              </a:rPr>
              <a:t>👉  Il ne présente pas de lien avec ma vie personnelle (date de naissance, famille...)</a:t>
            </a:r>
          </a:p>
          <a:p>
            <a:pPr marR="19914" algn="ctr"/>
            <a:r>
              <a:rPr lang="fr-FR" sz="1400" dirty="0">
                <a:latin typeface="Segoe UI" panose="020B0502040204020203" pitchFamily="34" charset="0"/>
              </a:rPr>
              <a:t>👉  Il est composé de chiffres, lettres et caractères spéciaux</a:t>
            </a:r>
          </a:p>
          <a:p>
            <a:pPr marR="19914" algn="ctr"/>
            <a:r>
              <a:rPr lang="fr-FR" sz="1400" dirty="0">
                <a:latin typeface="Segoe UI" panose="020B0502040204020203" pitchFamily="34" charset="0"/>
              </a:rPr>
              <a:t>👉  Il est unique : je ne l'utilise que pour un seul site internet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759BB0-5AC4-2B7E-CDD4-50D8D70A3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2603" y="6597281"/>
            <a:ext cx="3343275" cy="365125"/>
          </a:xfrm>
        </p:spPr>
        <p:txBody>
          <a:bodyPr/>
          <a:lstStyle/>
          <a:p>
            <a:r>
              <a:rPr lang="fr-FR"/>
              <a:t>Smartphone - 5/10 Les mails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631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9835372D-46B8-42E1-9568-AE64D3716D9D}"/>
              </a:ext>
            </a:extLst>
          </p:cNvPr>
          <p:cNvSpPr txBox="1"/>
          <p:nvPr/>
        </p:nvSpPr>
        <p:spPr>
          <a:xfrm>
            <a:off x="786774" y="112997"/>
            <a:ext cx="8543925" cy="44242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R="19914" algn="ctr"/>
            <a:r>
              <a:rPr lang="fr-FR" sz="2275" b="1" dirty="0">
                <a:solidFill>
                  <a:schemeClr val="bg1"/>
                </a:solidFill>
                <a:latin typeface="+mj-lt"/>
              </a:rPr>
              <a:t>Écrire et envoyer un mail</a:t>
            </a:r>
            <a:endParaRPr lang="fr-FR" sz="1625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70F8660F-633C-4951-BF2D-7F93F9E73154}"/>
              </a:ext>
            </a:extLst>
          </p:cNvPr>
          <p:cNvGrpSpPr/>
          <p:nvPr/>
        </p:nvGrpSpPr>
        <p:grpSpPr>
          <a:xfrm>
            <a:off x="1017163" y="782425"/>
            <a:ext cx="7871674" cy="3472810"/>
            <a:chOff x="357926" y="1806360"/>
            <a:chExt cx="9243125" cy="4230541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42FD2E33-C6B6-4499-92F6-3D4B3E464C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94" b="5566"/>
            <a:stretch/>
          </p:blipFill>
          <p:spPr>
            <a:xfrm>
              <a:off x="4826203" y="1806360"/>
              <a:ext cx="2135693" cy="4230541"/>
            </a:xfrm>
            <a:prstGeom prst="rect">
              <a:avLst/>
            </a:prstGeom>
            <a:ln>
              <a:solidFill>
                <a:srgbClr val="92D050"/>
              </a:solidFill>
            </a:ln>
          </p:spPr>
        </p:pic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D314C61E-AD62-445A-BEB7-6AEC5DB087F7}"/>
                </a:ext>
              </a:extLst>
            </p:cNvPr>
            <p:cNvSpPr txBox="1"/>
            <p:nvPr/>
          </p:nvSpPr>
          <p:spPr>
            <a:xfrm>
              <a:off x="357926" y="2129632"/>
              <a:ext cx="3946195" cy="3524344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dirty="0"/>
                <a:t>💡 </a:t>
              </a:r>
              <a:r>
                <a:rPr lang="fr-FR" sz="1400" b="1" dirty="0"/>
                <a:t>Pour envoyer un mail, remplissez ces 3 champs :</a:t>
              </a:r>
            </a:p>
            <a:p>
              <a:pPr algn="ctr"/>
              <a:endParaRPr lang="fr-FR" sz="1400" i="1" dirty="0"/>
            </a:p>
            <a:p>
              <a:pPr algn="ctr"/>
              <a:r>
                <a:rPr lang="fr-FR" sz="1400" dirty="0"/>
                <a:t>👉 </a:t>
              </a:r>
              <a:r>
                <a:rPr lang="fr-FR" sz="1400" b="1" dirty="0"/>
                <a:t>L’adresse mail du destinataire</a:t>
              </a:r>
            </a:p>
            <a:p>
              <a:pPr algn="ctr"/>
              <a:endParaRPr lang="fr-FR" sz="1400" b="1" dirty="0"/>
            </a:p>
            <a:p>
              <a:pPr algn="ctr"/>
              <a:r>
                <a:rPr lang="fr-FR" sz="1400" b="1" dirty="0"/>
                <a:t>👉L’objet du mail</a:t>
              </a:r>
            </a:p>
            <a:p>
              <a:pPr algn="ctr"/>
              <a:r>
                <a:rPr lang="fr-FR" sz="1400" i="1" dirty="0"/>
                <a:t>Équivaut au titre de votre message. Écrivez en quelques mots de quoi parle votre mail</a:t>
              </a:r>
            </a:p>
            <a:p>
              <a:pPr algn="ctr"/>
              <a:endParaRPr lang="fr-FR" sz="1400" i="1" dirty="0"/>
            </a:p>
            <a:p>
              <a:pPr algn="ctr"/>
              <a:r>
                <a:rPr lang="fr-FR" sz="1400" dirty="0"/>
                <a:t>👉 </a:t>
              </a:r>
              <a:r>
                <a:rPr lang="fr-FR" sz="1400" b="1" dirty="0"/>
                <a:t>Le corps du texte</a:t>
              </a:r>
            </a:p>
            <a:p>
              <a:pPr algn="ctr"/>
              <a:r>
                <a:rPr lang="fr-FR" sz="1400" i="1" dirty="0"/>
                <a:t>Rédigez le message que vous souhaitez envoyer à votre destinataire.</a:t>
              </a:r>
            </a:p>
            <a:p>
              <a:pPr algn="ctr"/>
              <a:r>
                <a:rPr lang="fr-FR" sz="1400" i="1" dirty="0"/>
                <a:t>Pensez aux formules de politesse </a:t>
              </a:r>
              <a:endParaRPr lang="fr-FR" sz="1400" dirty="0"/>
            </a:p>
          </p:txBody>
        </p: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18A1EE74-E38F-4174-BE39-DE186DB952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74987" y="2596201"/>
              <a:ext cx="1283750" cy="314336"/>
            </a:xfrm>
            <a:prstGeom prst="straightConnector1">
              <a:avLst/>
            </a:prstGeom>
            <a:ln w="127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>
              <a:extLst>
                <a:ext uri="{FF2B5EF4-FFF2-40B4-BE49-F238E27FC236}">
                  <a16:creationId xmlns:a16="http://schemas.microsoft.com/office/drawing/2014/main" id="{E1690545-4125-40C7-B286-CEB2355ECB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39942" y="2909858"/>
              <a:ext cx="2190917" cy="431581"/>
            </a:xfrm>
            <a:prstGeom prst="straightConnector1">
              <a:avLst/>
            </a:prstGeom>
            <a:ln w="127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avec flèche 26">
              <a:extLst>
                <a:ext uri="{FF2B5EF4-FFF2-40B4-BE49-F238E27FC236}">
                  <a16:creationId xmlns:a16="http://schemas.microsoft.com/office/drawing/2014/main" id="{3C85BC2C-C123-43F3-93F4-42B5D46D2C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35939" y="3377105"/>
              <a:ext cx="1880459" cy="911650"/>
            </a:xfrm>
            <a:prstGeom prst="straightConnector1">
              <a:avLst/>
            </a:prstGeom>
            <a:ln w="127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C6897322-341B-4880-836A-E1DA3380552E}"/>
                </a:ext>
              </a:extLst>
            </p:cNvPr>
            <p:cNvSpPr/>
            <p:nvPr/>
          </p:nvSpPr>
          <p:spPr>
            <a:xfrm>
              <a:off x="6505918" y="1806645"/>
              <a:ext cx="237439" cy="227025"/>
            </a:xfrm>
            <a:prstGeom prst="ellipse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92BF2E54-8284-4BA6-A00D-D27B4A4D31DA}"/>
                </a:ext>
              </a:extLst>
            </p:cNvPr>
            <p:cNvSpPr txBox="1"/>
            <p:nvPr/>
          </p:nvSpPr>
          <p:spPr>
            <a:xfrm>
              <a:off x="6961896" y="2490795"/>
              <a:ext cx="2639155" cy="637381"/>
            </a:xfrm>
            <a:prstGeom prst="rect">
              <a:avLst/>
            </a:prstGeom>
            <a:noFill/>
            <a:ln w="28575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i="1" dirty="0"/>
                <a:t>❗ Cliquez sur </a:t>
              </a:r>
              <a:r>
                <a:rPr lang="fr-FR" sz="1400" b="1" i="1" dirty="0"/>
                <a:t>envoyer</a:t>
              </a:r>
              <a:r>
                <a:rPr lang="fr-FR" sz="1400" i="1" dirty="0"/>
                <a:t> quand vous avez fini de rédiger !</a:t>
              </a:r>
            </a:p>
          </p:txBody>
        </p:sp>
        <p:cxnSp>
          <p:nvCxnSpPr>
            <p:cNvPr id="33" name="Connecteur droit avec flèche 32">
              <a:extLst>
                <a:ext uri="{FF2B5EF4-FFF2-40B4-BE49-F238E27FC236}">
                  <a16:creationId xmlns:a16="http://schemas.microsoft.com/office/drawing/2014/main" id="{B0E157AC-93B0-45DC-A96A-5B54AAF805F8}"/>
                </a:ext>
              </a:extLst>
            </p:cNvPr>
            <p:cNvCxnSpPr>
              <a:cxnSpLocks/>
              <a:stCxn id="32" idx="0"/>
              <a:endCxn id="30" idx="6"/>
            </p:cNvCxnSpPr>
            <p:nvPr/>
          </p:nvCxnSpPr>
          <p:spPr>
            <a:xfrm flipH="1" flipV="1">
              <a:off x="6743357" y="1920158"/>
              <a:ext cx="1538116" cy="570637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F325302E-CB51-487F-AB1B-F40D70DFC090}"/>
                </a:ext>
              </a:extLst>
            </p:cNvPr>
            <p:cNvSpPr/>
            <p:nvPr/>
          </p:nvSpPr>
          <p:spPr>
            <a:xfrm>
              <a:off x="6209120" y="1864452"/>
              <a:ext cx="237439" cy="227025"/>
            </a:xfrm>
            <a:prstGeom prst="ellipse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7A1CE259-4765-4B82-91B9-9462E07218C7}"/>
                </a:ext>
              </a:extLst>
            </p:cNvPr>
            <p:cNvSpPr txBox="1"/>
            <p:nvPr/>
          </p:nvSpPr>
          <p:spPr>
            <a:xfrm>
              <a:off x="5517696" y="3369001"/>
              <a:ext cx="2639155" cy="637381"/>
            </a:xfrm>
            <a:prstGeom prst="rect">
              <a:avLst/>
            </a:prstGeom>
            <a:noFill/>
            <a:ln w="28575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i="1" dirty="0"/>
                <a:t>📎 Cliquez ici vous souhaitez joindre un fichier</a:t>
              </a:r>
            </a:p>
          </p:txBody>
        </p: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7E87748F-CF3E-4FCA-9F08-CBA6C9045849}"/>
                </a:ext>
              </a:extLst>
            </p:cNvPr>
            <p:cNvCxnSpPr>
              <a:cxnSpLocks/>
              <a:stCxn id="37" idx="0"/>
              <a:endCxn id="36" idx="4"/>
            </p:cNvCxnSpPr>
            <p:nvPr/>
          </p:nvCxnSpPr>
          <p:spPr>
            <a:xfrm flipH="1" flipV="1">
              <a:off x="6327841" y="2091477"/>
              <a:ext cx="509433" cy="1277524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4BD2873-3AE5-4706-9297-96E5E8981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3</a:t>
            </a:fld>
            <a:endParaRPr lang="fr-FR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9F1C2591-35F6-404C-9097-6B367C78174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75" t="38865" r="47755" b="12554"/>
          <a:stretch/>
        </p:blipFill>
        <p:spPr>
          <a:xfrm>
            <a:off x="4787707" y="4696739"/>
            <a:ext cx="2627163" cy="164122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8CEF3C37-F7D4-45FA-AC25-3AF5218F036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75" t="5316" r="47755" b="67307"/>
          <a:stretch/>
        </p:blipFill>
        <p:spPr>
          <a:xfrm>
            <a:off x="1017163" y="4581376"/>
            <a:ext cx="2627162" cy="924869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6A510AF3-7CB7-4FBB-BD9B-E5F22B443969}"/>
              </a:ext>
            </a:extLst>
          </p:cNvPr>
          <p:cNvSpPr txBox="1"/>
          <p:nvPr/>
        </p:nvSpPr>
        <p:spPr>
          <a:xfrm>
            <a:off x="556460" y="5529986"/>
            <a:ext cx="3360677" cy="954107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/>
              <a:t>💡 Vous essayez d’envoyer un fichier trop volumineux. </a:t>
            </a:r>
          </a:p>
          <a:p>
            <a:pPr algn="ctr"/>
            <a:r>
              <a:rPr lang="fr-FR" sz="1400" dirty="0"/>
              <a:t>👉 Essayez de l’envoyer en plusieurs fois si vous avez plusieurs fichiers.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AFDE412-BE1B-4136-B759-06C620DA96A1}"/>
              </a:ext>
            </a:extLst>
          </p:cNvPr>
          <p:cNvSpPr txBox="1"/>
          <p:nvPr/>
        </p:nvSpPr>
        <p:spPr>
          <a:xfrm>
            <a:off x="7513017" y="4706026"/>
            <a:ext cx="2008923" cy="160043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/>
              <a:t>💡 Votre message n’est pas arrivé au destinataire. Vérifiez qu’il n’y a pas de faute de frappe dans l’adresse que vous avez renseignée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A0B4E810-9B85-4E28-8E5D-713543485463}"/>
              </a:ext>
            </a:extLst>
          </p:cNvPr>
          <p:cNvCxnSpPr/>
          <p:nvPr/>
        </p:nvCxnSpPr>
        <p:spPr>
          <a:xfrm>
            <a:off x="1017163" y="4370079"/>
            <a:ext cx="8543925" cy="0"/>
          </a:xfrm>
          <a:prstGeom prst="line">
            <a:avLst/>
          </a:prstGeom>
          <a:ln w="76200">
            <a:solidFill>
              <a:srgbClr val="92D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44C3EBDB-2DC1-446E-9881-ACEA7ADEC789}"/>
              </a:ext>
            </a:extLst>
          </p:cNvPr>
          <p:cNvCxnSpPr>
            <a:cxnSpLocks/>
          </p:cNvCxnSpPr>
          <p:nvPr/>
        </p:nvCxnSpPr>
        <p:spPr>
          <a:xfrm>
            <a:off x="4553146" y="4370079"/>
            <a:ext cx="0" cy="2285245"/>
          </a:xfrm>
          <a:prstGeom prst="line">
            <a:avLst/>
          </a:prstGeom>
          <a:ln w="76200">
            <a:solidFill>
              <a:srgbClr val="92D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1DE8F58C-E8CB-70DD-AF08-597A2A8AF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</p:spTree>
    <p:extLst>
      <p:ext uri="{BB962C8B-B14F-4D97-AF65-F5344CB8AC3E}">
        <p14:creationId xmlns:p14="http://schemas.microsoft.com/office/powerpoint/2010/main" val="3524471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9835372D-46B8-42E1-9568-AE64D3716D9D}"/>
              </a:ext>
            </a:extLst>
          </p:cNvPr>
          <p:cNvSpPr txBox="1"/>
          <p:nvPr/>
        </p:nvSpPr>
        <p:spPr>
          <a:xfrm>
            <a:off x="605624" y="123353"/>
            <a:ext cx="8543925" cy="44242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R="19914" algn="ctr"/>
            <a:r>
              <a:rPr lang="fr-FR" sz="2275" b="1" dirty="0">
                <a:solidFill>
                  <a:schemeClr val="bg1"/>
                </a:solidFill>
                <a:latin typeface="+mj-lt"/>
              </a:rPr>
              <a:t>Répondre, supprimer un mail</a:t>
            </a:r>
            <a:endParaRPr lang="fr-FR" sz="1625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A532280C-B292-4530-901E-EDFE996B1D53}"/>
              </a:ext>
            </a:extLst>
          </p:cNvPr>
          <p:cNvGrpSpPr/>
          <p:nvPr/>
        </p:nvGrpSpPr>
        <p:grpSpPr>
          <a:xfrm>
            <a:off x="605624" y="664948"/>
            <a:ext cx="2919314" cy="2633202"/>
            <a:chOff x="681038" y="1907122"/>
            <a:chExt cx="3998541" cy="3124324"/>
          </a:xfrm>
        </p:grpSpPr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1A20E0F8-B9F5-4A28-8D1A-7E3C783D04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129" b="41739"/>
            <a:stretch/>
          </p:blipFill>
          <p:spPr>
            <a:xfrm>
              <a:off x="681038" y="1907122"/>
              <a:ext cx="2507456" cy="2960578"/>
            </a:xfrm>
            <a:prstGeom prst="rect">
              <a:avLst/>
            </a:prstGeom>
          </p:spPr>
        </p:pic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60AA41E1-3EA9-4524-99D8-0E92240CED3B}"/>
                </a:ext>
              </a:extLst>
            </p:cNvPr>
            <p:cNvSpPr/>
            <p:nvPr/>
          </p:nvSpPr>
          <p:spPr>
            <a:xfrm>
              <a:off x="2643211" y="2785706"/>
              <a:ext cx="347616" cy="384320"/>
            </a:xfrm>
            <a:prstGeom prst="ellipse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625DE714-3675-41DA-8C4C-D99E3739E1ED}"/>
                </a:ext>
              </a:extLst>
            </p:cNvPr>
            <p:cNvSpPr txBox="1"/>
            <p:nvPr/>
          </p:nvSpPr>
          <p:spPr>
            <a:xfrm>
              <a:off x="2470560" y="3643761"/>
              <a:ext cx="2209019" cy="1387685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💡 En cliquant sur la flèche, je peux répondre à la personne qui m’a écrit</a:t>
              </a:r>
            </a:p>
          </p:txBody>
        </p:sp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57ABA128-25B0-47CB-AB3F-BB1B6549509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914355" y="3116535"/>
              <a:ext cx="520830" cy="565507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10DBEA-87A5-460D-93EB-FAC7583FC7E2}"/>
              </a:ext>
            </a:extLst>
          </p:cNvPr>
          <p:cNvGrpSpPr/>
          <p:nvPr/>
        </p:nvGrpSpPr>
        <p:grpSpPr>
          <a:xfrm>
            <a:off x="4831459" y="810026"/>
            <a:ext cx="4218273" cy="2350117"/>
            <a:chOff x="3977275" y="1653512"/>
            <a:chExt cx="5247688" cy="3320655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10D267CE-C006-4117-9206-039FC67211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61" b="30469"/>
            <a:stretch/>
          </p:blipFill>
          <p:spPr>
            <a:xfrm>
              <a:off x="6928016" y="1698731"/>
              <a:ext cx="2296947" cy="3275436"/>
            </a:xfrm>
            <a:prstGeom prst="rect">
              <a:avLst/>
            </a:prstGeom>
          </p:spPr>
        </p:pic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9ACBB672-5236-4D68-B523-196290BBCC38}"/>
                </a:ext>
              </a:extLst>
            </p:cNvPr>
            <p:cNvSpPr/>
            <p:nvPr/>
          </p:nvSpPr>
          <p:spPr>
            <a:xfrm>
              <a:off x="8435336" y="1653512"/>
              <a:ext cx="265639" cy="384320"/>
            </a:xfrm>
            <a:prstGeom prst="ellipse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C02703AA-A314-4C64-96BA-EE8271A21126}"/>
                </a:ext>
              </a:extLst>
            </p:cNvPr>
            <p:cNvSpPr txBox="1"/>
            <p:nvPr/>
          </p:nvSpPr>
          <p:spPr>
            <a:xfrm>
              <a:off x="3977275" y="1981549"/>
              <a:ext cx="2919313" cy="1652545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💡 Quand j’appuie longuement sur un mail, j’ai des options qui s’affichent, dont la poubelle pour supprimer le message reçu</a:t>
              </a:r>
            </a:p>
          </p:txBody>
        </p: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C7146027-5DF3-4835-80BF-78A8704A6254}"/>
                </a:ext>
              </a:extLst>
            </p:cNvPr>
            <p:cNvCxnSpPr>
              <a:cxnSpLocks/>
              <a:stCxn id="19" idx="3"/>
              <a:endCxn id="18" idx="3"/>
            </p:cNvCxnSpPr>
            <p:nvPr/>
          </p:nvCxnSpPr>
          <p:spPr>
            <a:xfrm flipV="1">
              <a:off x="6896588" y="1981549"/>
              <a:ext cx="1577650" cy="826273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8C4396E-0B02-40DE-B867-1931839EE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4</a:t>
            </a:fld>
            <a:endParaRPr lang="fr-FR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4F3BF086-ED6D-41FB-A422-C55B0243FF81}"/>
              </a:ext>
            </a:extLst>
          </p:cNvPr>
          <p:cNvCxnSpPr/>
          <p:nvPr/>
        </p:nvCxnSpPr>
        <p:spPr>
          <a:xfrm>
            <a:off x="681037" y="4010161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re 1">
            <a:extLst>
              <a:ext uri="{FF2B5EF4-FFF2-40B4-BE49-F238E27FC236}">
                <a16:creationId xmlns:a16="http://schemas.microsoft.com/office/drawing/2014/main" id="{AF1A764D-BA09-47AE-80A9-66F7B94F6E58}"/>
              </a:ext>
            </a:extLst>
          </p:cNvPr>
          <p:cNvSpPr txBox="1">
            <a:spLocks/>
          </p:cNvSpPr>
          <p:nvPr/>
        </p:nvSpPr>
        <p:spPr>
          <a:xfrm>
            <a:off x="681037" y="3138881"/>
            <a:ext cx="8543925" cy="1077020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50" b="1" dirty="0"/>
              <a:t>🔒 La </a:t>
            </a:r>
            <a:r>
              <a:rPr lang="fr-FR" sz="3250" b="1" dirty="0">
                <a:solidFill>
                  <a:srgbClr val="92D050"/>
                </a:solidFill>
              </a:rPr>
              <a:t>sécurité</a:t>
            </a:r>
            <a:r>
              <a:rPr lang="fr-FR" sz="3250" b="1" dirty="0"/>
              <a:t>, on fait comment ?</a:t>
            </a:r>
            <a:endParaRPr lang="fr-FR" sz="3250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6867C00-A027-49DE-B6C8-60B0041E8863}"/>
              </a:ext>
            </a:extLst>
          </p:cNvPr>
          <p:cNvSpPr txBox="1"/>
          <p:nvPr/>
        </p:nvSpPr>
        <p:spPr>
          <a:xfrm>
            <a:off x="723422" y="4016106"/>
            <a:ext cx="84591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dirty="0"/>
              <a:t>💡 Ne pas répondre </a:t>
            </a:r>
            <a:r>
              <a:rPr lang="fr-FR" sz="1400" dirty="0">
                <a:solidFill>
                  <a:srgbClr val="92D050"/>
                </a:solidFill>
              </a:rPr>
              <a:t>aux mails suspicieux</a:t>
            </a:r>
          </a:p>
          <a:p>
            <a:pPr algn="ctr"/>
            <a:endParaRPr lang="fr-FR" sz="1400" dirty="0">
              <a:solidFill>
                <a:srgbClr val="FFC000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86BA974-A377-4BFB-8EAD-7FDD7689F695}"/>
              </a:ext>
            </a:extLst>
          </p:cNvPr>
          <p:cNvSpPr txBox="1"/>
          <p:nvPr/>
        </p:nvSpPr>
        <p:spPr>
          <a:xfrm>
            <a:off x="986299" y="4301314"/>
            <a:ext cx="7782573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/>
              <a:t>💡 Quand vous recevez un mail malveillant, vous pouvez le signaler comme "</a:t>
            </a:r>
            <a:r>
              <a:rPr lang="fr-FR" sz="1400" b="1" dirty="0">
                <a:solidFill>
                  <a:srgbClr val="92D050"/>
                </a:solidFill>
              </a:rPr>
              <a:t>SPAM</a:t>
            </a:r>
            <a:r>
              <a:rPr lang="fr-FR" sz="1400" dirty="0"/>
              <a:t>" 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❗ </a:t>
            </a:r>
            <a:r>
              <a:rPr lang="fr-FR" sz="1400" b="1" dirty="0">
                <a:solidFill>
                  <a:srgbClr val="92D050"/>
                </a:solidFill>
              </a:rPr>
              <a:t>Ne cliquez pas sur les liens, ne téléchargez pas les fichiers joints</a:t>
            </a:r>
            <a:r>
              <a:rPr lang="fr-FR" sz="1400" b="1" dirty="0">
                <a:solidFill>
                  <a:srgbClr val="FFC000"/>
                </a:solidFill>
              </a:rPr>
              <a:t> </a:t>
            </a:r>
          </a:p>
          <a:p>
            <a:pPr algn="ctr"/>
            <a:r>
              <a:rPr lang="fr-FR" sz="1400" b="1" dirty="0"/>
              <a:t>si vous ne connaissez pas l’expéditeur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✔ La catégorie SPAM correspond aux mails indésirables. Vous pouvez porter plainte ou recenser un comportement malveillant en allant sur</a:t>
            </a:r>
          </a:p>
          <a:p>
            <a:pPr algn="ctr"/>
            <a:r>
              <a:rPr lang="fr-FR" sz="1400" b="1" dirty="0"/>
              <a:t>👇</a:t>
            </a:r>
          </a:p>
          <a:p>
            <a:pPr algn="ctr"/>
            <a:r>
              <a:rPr lang="fr-FR" sz="1400" b="1" dirty="0">
                <a:solidFill>
                  <a:srgbClr val="92D050"/>
                </a:solidFill>
              </a:rPr>
              <a:t>www.cybermalveillance.gouv.fr </a:t>
            </a:r>
            <a:r>
              <a:rPr lang="fr-FR" sz="1400" b="1" dirty="0"/>
              <a:t>|</a:t>
            </a:r>
            <a:r>
              <a:rPr lang="fr-FR" sz="1400" b="1" dirty="0">
                <a:solidFill>
                  <a:srgbClr val="92D050"/>
                </a:solidFill>
              </a:rPr>
              <a:t> www.internet-signalement.gouv.fr</a:t>
            </a:r>
            <a:r>
              <a:rPr lang="fr-FR" sz="1400" dirty="0">
                <a:solidFill>
                  <a:srgbClr val="92D050"/>
                </a:solidFill>
              </a:rPr>
              <a:t>  </a:t>
            </a:r>
            <a:r>
              <a:rPr lang="fr-FR" sz="1400" dirty="0"/>
              <a:t>| </a:t>
            </a:r>
            <a:r>
              <a:rPr lang="fr-FR" sz="1400" b="1" dirty="0">
                <a:solidFill>
                  <a:srgbClr val="92D050"/>
                </a:solidFill>
              </a:rPr>
              <a:t>www.33700.fr</a:t>
            </a:r>
            <a:endParaRPr lang="fr-FR" sz="1400" dirty="0">
              <a:solidFill>
                <a:srgbClr val="92D050"/>
              </a:solidFill>
            </a:endParaRP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8AE734A1-9CE8-627E-BFE9-3DF131874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- 5/10 Les mails</a:t>
            </a:r>
          </a:p>
        </p:txBody>
      </p:sp>
    </p:spTree>
    <p:extLst>
      <p:ext uri="{BB962C8B-B14F-4D97-AF65-F5344CB8AC3E}">
        <p14:creationId xmlns:p14="http://schemas.microsoft.com/office/powerpoint/2010/main" val="37350764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4223</TotalTime>
  <Words>667</Words>
  <Application>Microsoft Office PowerPoint</Application>
  <PresentationFormat>Format A4 (210 x 297 mm)</PresentationFormat>
  <Paragraphs>94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Segoe UI</vt:lpstr>
      <vt:lpstr>Thème Office</vt:lpstr>
      <vt:lpstr>Présentation PowerPoint</vt:lpstr>
      <vt:lpstr>📩 Gérer ses mails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Ateliers de prise en main</dc:title>
  <dc:creator>Conseiller Numérique - Mairie Peyruis</dc:creator>
  <cp:lastModifiedBy>Conseiller Numérique - Mairie Peyruis</cp:lastModifiedBy>
  <cp:revision>36</cp:revision>
  <cp:lastPrinted>2022-02-03T07:29:33Z</cp:lastPrinted>
  <dcterms:created xsi:type="dcterms:W3CDTF">2021-12-15T13:49:53Z</dcterms:created>
  <dcterms:modified xsi:type="dcterms:W3CDTF">2023-01-31T13:16:36Z</dcterms:modified>
</cp:coreProperties>
</file>